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76" r:id="rId7"/>
    <p:sldId id="269" r:id="rId8"/>
    <p:sldId id="272" r:id="rId9"/>
    <p:sldId id="274" r:id="rId10"/>
    <p:sldId id="273" r:id="rId11"/>
    <p:sldId id="277" r:id="rId12"/>
    <p:sldId id="267" r:id="rId13"/>
    <p:sldId id="275" r:id="rId14"/>
    <p:sldId id="278" r:id="rId15"/>
    <p:sldId id="270" r:id="rId16"/>
    <p:sldId id="279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8A"/>
    <a:srgbClr val="CD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8" dt="2021-03-06T23:38:08.654"/>
    <p1510:client id="{06383E5C-B1A4-4939-A7E3-C7B84278AAD9}" v="371" dt="2021-02-23T00:41:25.153"/>
    <p1510:client id="{08E377FC-0790-08E3-77F6-0BD5DD07C3E5}" v="480" dt="2021-03-06T23:08:49.225"/>
    <p1510:client id="{21A0B19F-100B-0000-B290-1BCC1337AC7D}" v="202" dt="2021-03-06T14:18:35.379"/>
    <p1510:client id="{3408CE02-B839-4F5F-89B4-CD6AB82DA5AF}" v="4" dt="2021-02-23T06:43:17.957"/>
    <p1510:client id="{42382CE2-231C-426A-9B36-2F66EF9B0AF2}" v="1310" dt="2021-02-23T01:43:25.724"/>
    <p1510:client id="{7D767414-FF85-2F65-53BB-F79BF904CE78}" v="3" dt="2021-03-06T23:57:33.824"/>
    <p1510:client id="{A76057E3-EAA7-4CB9-A261-DA4C5C3E519E}" v="232" dt="2021-02-23T01:59:34.259"/>
    <p1510:client id="{C2315315-A18E-4446-AF18-6B39F3D3E354}" v="16" dt="2021-02-23T02:05:23.755"/>
    <p1510:client id="{E8C24D92-4941-444E-9C7C-EB8CB0561D2C}" v="4" dt="2021-02-23T02:43:16.4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Union Jack is produced by Firestone Walker Brewing Company in Paso Robles, California. It is a balanced American IPA that should leave you tingling from the alcohol and bitterness!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5A5F3-E7C8-41AA-BEFD-88F8FA1733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9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Union Jack is produced by Firestone Walker Brewing Company in Paso Robles, California. It is a balanced American IPA that should leave you tingling from the alcohol and bitterness!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5A5F3-E7C8-41AA-BEFD-88F8FA1733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6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Union Jack is produced by Firestone Walker Brewing Company in Paso Robles, California. It is a balanced American IPA that should leave you tingling from the alcohol and bitterness!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5A5F3-E7C8-41AA-BEFD-88F8FA17335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74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Union Jack is produced by Firestone Walker Brewing Company in Paso Robles, California. It is a balanced American IPA that should leave you tingling from the alcohol and bitterness!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5A5F3-E7C8-41AA-BEFD-88F8FA17335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3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0" grpId="1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4/18/2021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6973-B384-4996-A6E4-1FDE0C7C3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 descr="In a world where downtime is more wishful thinking than reality, it’s essential that your home offers true tranquility, space, and comfort.">
            <a:extLst>
              <a:ext uri="{FF2B5EF4-FFF2-40B4-BE49-F238E27FC236}">
                <a16:creationId xmlns:a16="http://schemas.microsoft.com/office/drawing/2014/main" id="{E11E440F-5B8D-4E8B-9034-B4B61B7E5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In a world </a:t>
            </a:r>
            <a:r>
              <a:rPr lang="en-US" altLang="en-US" dirty="0" smtClean="0"/>
              <a:t>that can be very </a:t>
            </a:r>
            <a:r>
              <a:rPr lang="en-US" altLang="en-US" dirty="0" smtClean="0"/>
              <a:t>unpredictable, </a:t>
            </a:r>
            <a:r>
              <a:rPr lang="en-US" altLang="en-US" dirty="0" smtClean="0"/>
              <a:t>Frito Lay is looking into predicting employee turnover.</a:t>
            </a:r>
            <a:endParaRPr lang="en-US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Introducing </a:t>
            </a:r>
            <a:r>
              <a:rPr lang="en-US" altLang="en-US" dirty="0" smtClean="0"/>
              <a:t>the Ultimate Attrition </a:t>
            </a:r>
            <a:r>
              <a:rPr lang="en-US" altLang="en-US" dirty="0"/>
              <a:t>P</a:t>
            </a:r>
            <a:r>
              <a:rPr lang="en-US" altLang="en-US" dirty="0" smtClean="0"/>
              <a:t>lan:</a:t>
            </a:r>
            <a:endParaRPr lang="en-US" altLang="en-US" dirty="0"/>
          </a:p>
          <a:p>
            <a:pPr lvl="0"/>
            <a:r>
              <a:rPr lang="en-US" altLang="en-US" sz="2800" dirty="0" smtClean="0"/>
              <a:t>Stay Frito Lay 2021</a:t>
            </a:r>
            <a:endParaRPr lang="en-US" altLang="en-US" sz="2800" dirty="0"/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Designed to make the most </a:t>
            </a:r>
            <a:r>
              <a:rPr lang="en-US" altLang="en-US" dirty="0" smtClean="0"/>
              <a:t>of the attrition at Frito Lay.</a:t>
            </a:r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7933D-6815-4947-B621-8530ECD95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DDSAnalytics </a:t>
            </a:r>
            <a:r>
              <a:rPr lang="en-US" dirty="0"/>
              <a:t>PRESENTS: </a:t>
            </a:r>
            <a:br>
              <a:rPr lang="en-US" dirty="0"/>
            </a:br>
            <a:r>
              <a:rPr lang="en-US" dirty="0" smtClean="0"/>
              <a:t>FRITO LAYS ATTRITION 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03" y="1483941"/>
            <a:ext cx="5532030" cy="44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B4D-566D-4845-B681-CFC0DE4B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Determining Attrition Factors &amp; RMSE of Monthly Income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4249D-5306-410B-9C06-2B6EC6A4E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endParaRPr lang="en-US" dirty="0">
              <a:latin typeface="Century Gothic"/>
            </a:endParaRPr>
          </a:p>
          <a:p>
            <a:pPr marL="285750" indent="-285750">
              <a:buChar char="•"/>
            </a:pPr>
            <a:endParaRPr lang="en-US" dirty="0">
              <a:latin typeface="Century Gothic"/>
            </a:endParaRPr>
          </a:p>
          <a:p>
            <a:pPr marL="285750" indent="-285750">
              <a:buChar char="•"/>
            </a:pPr>
            <a:r>
              <a:rPr lang="en-US" dirty="0" smtClean="0">
                <a:latin typeface="Century Gothic"/>
              </a:rPr>
              <a:t>Top 3 Attrition Factors</a:t>
            </a:r>
          </a:p>
          <a:p>
            <a:pPr marL="742950" lvl="1" indent="-285750"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/>
              </a:rPr>
              <a:t>Monthly Income</a:t>
            </a:r>
          </a:p>
          <a:p>
            <a:pPr marL="742950" lvl="1" indent="-285750"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/>
              </a:rPr>
              <a:t>Age</a:t>
            </a:r>
          </a:p>
          <a:p>
            <a:pPr marL="742950" lvl="1" indent="-285750"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/>
              </a:rPr>
              <a:t>Overtime</a:t>
            </a:r>
          </a:p>
          <a:p>
            <a:pPr marL="742950" lvl="1" indent="-285750">
              <a:buChar char="•"/>
            </a:pPr>
            <a:endParaRPr lang="en-US" dirty="0">
              <a:latin typeface="Century Gothic"/>
            </a:endParaRPr>
          </a:p>
          <a:p>
            <a:pPr marL="742950" lvl="1" indent="-285750">
              <a:buChar char="•"/>
            </a:pPr>
            <a:endParaRPr lang="en-US" dirty="0" smtClean="0">
              <a:latin typeface="Century Gothic"/>
            </a:endParaRPr>
          </a:p>
          <a:p>
            <a:pPr lvl="1"/>
            <a:endParaRPr lang="en-US" dirty="0" smtClean="0">
              <a:latin typeface="Century Gothic"/>
            </a:endParaRPr>
          </a:p>
          <a:p>
            <a:pPr marL="285750" indent="-285750">
              <a:buChar char="•"/>
            </a:pPr>
            <a:r>
              <a:rPr lang="en-US" dirty="0" smtClean="0">
                <a:latin typeface="Century Gothic" panose="020B0502020202020204" pitchFamily="34" charset="0"/>
              </a:rPr>
              <a:t>RSME of Monthly </a:t>
            </a:r>
            <a:r>
              <a:rPr lang="en-US" dirty="0" smtClean="0">
                <a:latin typeface="Century Gothic" panose="020B0502020202020204" pitchFamily="34" charset="0"/>
              </a:rPr>
              <a:t>Income: $1,057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Char char="•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0" name="TextBox 3rd Floor">
            <a:extLst>
              <a:ext uri="{FF2B5EF4-FFF2-40B4-BE49-F238E27FC236}">
                <a16:creationId xmlns:a16="http://schemas.microsoft.com/office/drawing/2014/main" id="{0FAAB109-C81C-4FAA-AE05-34053E9A4C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6379464" y="18288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146063"/>
                  </p:ext>
                </p:extLst>
              </p:nvPr>
            </p:nvGraphicFramePr>
            <p:xfrm>
              <a:off x="-7415784" y="2294964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41578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18" y="1656370"/>
            <a:ext cx="8014938" cy="38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9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55110" y="1441485"/>
            <a:ext cx="11188589" cy="282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55110" y="1936845"/>
            <a:ext cx="11188589" cy="832482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Next steps for attrition moving forward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791" y="2583424"/>
            <a:ext cx="4423293" cy="37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8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entury Gothic"/>
              </a:rPr>
              <a:t>DDSAnalytics Presents ‘Stay Frito Lay 2021’</a:t>
            </a:r>
            <a:endParaRPr lang="en-US" dirty="0"/>
          </a:p>
        </p:txBody>
      </p:sp>
      <p:grpSp>
        <p:nvGrpSpPr>
          <p:cNvPr id="9" name="Left Divider">
            <a:extLst>
              <a:ext uri="{FF2B5EF4-FFF2-40B4-BE49-F238E27FC236}">
                <a16:creationId xmlns:a16="http://schemas.microsoft.com/office/drawing/2014/main" id="{1051A856-3E09-48D7-A16C-BB592A12D5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8640000">
            <a:off x="7681568" y="2767540"/>
            <a:ext cx="2211563" cy="11395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56FD48-885B-4319-9D41-BC3AAB86AA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ine and dot 25">
              <a:extLst>
                <a:ext uri="{FF2B5EF4-FFF2-40B4-BE49-F238E27FC236}">
                  <a16:creationId xmlns:a16="http://schemas.microsoft.com/office/drawing/2014/main" id="{88ABB0C7-0FF7-4D0E-AB58-49135684F2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7" name="TextBox 3rd Floor">
            <a:extLst>
              <a:ext uri="{FF2B5EF4-FFF2-40B4-BE49-F238E27FC236}">
                <a16:creationId xmlns:a16="http://schemas.microsoft.com/office/drawing/2014/main" id="{BD6CF2DC-653B-4D47-A697-9710AB175021}"/>
              </a:ext>
            </a:extLst>
          </p:cNvPr>
          <p:cNvSpPr txBox="1"/>
          <p:nvPr/>
        </p:nvSpPr>
        <p:spPr>
          <a:xfrm>
            <a:off x="9663782" y="1881957"/>
            <a:ext cx="183467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Install Program to automatically promote or raise salaries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08612-47B9-46B0-ADB6-87712B81B6BC}"/>
              </a:ext>
            </a:extLst>
          </p:cNvPr>
          <p:cNvSpPr txBox="1"/>
          <p:nvPr/>
        </p:nvSpPr>
        <p:spPr>
          <a:xfrm>
            <a:off x="120724" y="1956282"/>
            <a:ext cx="33679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To achieve </a:t>
            </a:r>
            <a:r>
              <a:rPr lang="en-US" dirty="0" smtClean="0">
                <a:solidFill>
                  <a:schemeClr val="bg1"/>
                </a:solidFill>
                <a:ea typeface="+mn-lt"/>
                <a:cs typeface="+mn-lt"/>
              </a:rPr>
              <a:t>better attrition rates at Frito Lay, you should focus on Monthly Income, Age and Overtime.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Left Divider">
            <a:extLst>
              <a:ext uri="{FF2B5EF4-FFF2-40B4-BE49-F238E27FC236}">
                <a16:creationId xmlns:a16="http://schemas.microsoft.com/office/drawing/2014/main" id="{97B24420-C767-4287-8F6A-99862F33C2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10620000">
            <a:off x="7868596" y="3682084"/>
            <a:ext cx="2564547" cy="110164"/>
            <a:chOff x="8187072" y="1740887"/>
            <a:chExt cx="4182804" cy="21101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0353F8-330A-40BF-BCAC-A35ED34ADF5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ine and dot 25">
              <a:extLst>
                <a:ext uri="{FF2B5EF4-FFF2-40B4-BE49-F238E27FC236}">
                  <a16:creationId xmlns:a16="http://schemas.microsoft.com/office/drawing/2014/main" id="{9EF3644C-0403-4F01-AE40-1BDE87B3F4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2" y="1740887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35" name="Left Divider">
            <a:extLst>
              <a:ext uri="{FF2B5EF4-FFF2-40B4-BE49-F238E27FC236}">
                <a16:creationId xmlns:a16="http://schemas.microsoft.com/office/drawing/2014/main" id="{8B1E7DFA-2F6D-43FF-AFC9-CB3CA2637B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rot="12360000">
            <a:off x="7812067" y="4773992"/>
            <a:ext cx="2222768" cy="126971"/>
            <a:chOff x="8187070" y="1740886"/>
            <a:chExt cx="4182806" cy="21101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D17B1A-0B84-4311-B11F-5D80D8A0D1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line and dot 25">
              <a:extLst>
                <a:ext uri="{FF2B5EF4-FFF2-40B4-BE49-F238E27FC236}">
                  <a16:creationId xmlns:a16="http://schemas.microsoft.com/office/drawing/2014/main" id="{83F034C3-85C5-476E-8AAE-4A08C3CB4C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37" name="TextBox 3rd Floor">
            <a:extLst>
              <a:ext uri="{FF2B5EF4-FFF2-40B4-BE49-F238E27FC236}">
                <a16:creationId xmlns:a16="http://schemas.microsoft.com/office/drawing/2014/main" id="{9F585DAD-029F-47EC-AB14-3B41C5525520}"/>
              </a:ext>
            </a:extLst>
          </p:cNvPr>
          <p:cNvSpPr txBox="1"/>
          <p:nvPr/>
        </p:nvSpPr>
        <p:spPr>
          <a:xfrm>
            <a:off x="10386561" y="3461986"/>
            <a:ext cx="184587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/>
              </a:rPr>
              <a:t>Create a program to ensure younger employees thrive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rd Floor">
            <a:extLst>
              <a:ext uri="{FF2B5EF4-FFF2-40B4-BE49-F238E27FC236}">
                <a16:creationId xmlns:a16="http://schemas.microsoft.com/office/drawing/2014/main" id="{27A38BAE-B76C-46C2-AE96-1D2351746C04}"/>
              </a:ext>
            </a:extLst>
          </p:cNvPr>
          <p:cNvSpPr txBox="1"/>
          <p:nvPr/>
        </p:nvSpPr>
        <p:spPr>
          <a:xfrm>
            <a:off x="8954604" y="5346979"/>
            <a:ext cx="231652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Raise overtime pay or lower the amount of overtime worked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53" y="2235393"/>
            <a:ext cx="5049212" cy="336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6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55110" y="1441485"/>
            <a:ext cx="11188589" cy="282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55110" y="1936845"/>
            <a:ext cx="11188589" cy="8324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For more information contact Domicia Herring at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dherring@ddsanalytics.com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225" y="2769327"/>
            <a:ext cx="59150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29" y="612112"/>
            <a:ext cx="2006797" cy="678735"/>
          </a:xfrm>
        </p:spPr>
        <p:txBody>
          <a:bodyPr>
            <a:normAutofit fontScale="90000"/>
          </a:bodyPr>
          <a:lstStyle/>
          <a:p>
            <a:r>
              <a:rPr lang="en-US" dirty="0"/>
              <a:t>Discovery</a:t>
            </a:r>
          </a:p>
        </p:txBody>
      </p:sp>
      <p:grpSp>
        <p:nvGrpSpPr>
          <p:cNvPr id="17" name="Middle Line">
            <a:extLst>
              <a:ext uri="{FF2B5EF4-FFF2-40B4-BE49-F238E27FC236}">
                <a16:creationId xmlns:a16="http://schemas.microsoft.com/office/drawing/2014/main" id="{D7184778-A4C0-403E-9B98-CA80EC4147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4200" y="5416561"/>
            <a:ext cx="3409517" cy="211015"/>
            <a:chOff x="8187070" y="1740886"/>
            <a:chExt cx="3409517" cy="2110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F9F928-28CD-49E0-8381-0727959241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ine and dot 25">
              <a:extLst>
                <a:ext uri="{FF2B5EF4-FFF2-40B4-BE49-F238E27FC236}">
                  <a16:creationId xmlns:a16="http://schemas.microsoft.com/office/drawing/2014/main" id="{E3DA926A-BB10-44E0-A09B-41D6B071A0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14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4200" y="3706202"/>
            <a:ext cx="3409517" cy="211015"/>
            <a:chOff x="8187070" y="1740886"/>
            <a:chExt cx="3409517" cy="21101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2" name="TextBox 2nd Floor" descr="2nd FLOOR:&#10;Floor: Strategic window placement for an aesthetically pleasing exterior">
            <a:extLst>
              <a:ext uri="{FF2B5EF4-FFF2-40B4-BE49-F238E27FC236}">
                <a16:creationId xmlns:a16="http://schemas.microsoft.com/office/drawing/2014/main" id="{443A647A-755F-43FC-A450-7E6427710BF9}"/>
              </a:ext>
            </a:extLst>
          </p:cNvPr>
          <p:cNvSpPr txBox="1"/>
          <p:nvPr/>
        </p:nvSpPr>
        <p:spPr>
          <a:xfrm>
            <a:off x="8204200" y="4489189"/>
            <a:ext cx="3738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Summary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62720" y="2984504"/>
            <a:ext cx="366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Models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47776" y="1597674"/>
            <a:ext cx="358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Exploratory Data Analysis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3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4200" y="2288304"/>
            <a:ext cx="3409517" cy="211015"/>
            <a:chOff x="8187070" y="1740886"/>
            <a:chExt cx="3409517" cy="21101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31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82340"/>
            <a:ext cx="2393343" cy="443751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Given </a:t>
            </a:r>
            <a:r>
              <a:rPr lang="en-US" altLang="en-US" sz="2000" dirty="0" smtClean="0">
                <a:solidFill>
                  <a:schemeClr val="bg1"/>
                </a:solidFill>
              </a:rPr>
              <a:t>the dataset </a:t>
            </a:r>
            <a:r>
              <a:rPr lang="en-US" altLang="en-US" sz="2000" dirty="0">
                <a:solidFill>
                  <a:schemeClr val="bg1"/>
                </a:solidFill>
              </a:rPr>
              <a:t>shown, the </a:t>
            </a:r>
            <a:r>
              <a:rPr lang="en-US" altLang="en-US" sz="2000" dirty="0" smtClean="0">
                <a:solidFill>
                  <a:schemeClr val="bg1"/>
                </a:solidFill>
              </a:rPr>
              <a:t>employee </a:t>
            </a:r>
            <a:r>
              <a:rPr lang="en-US" altLang="en-US" sz="2000" dirty="0">
                <a:solidFill>
                  <a:schemeClr val="bg1"/>
                </a:solidFill>
              </a:rPr>
              <a:t>dataset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contained </a:t>
            </a:r>
            <a:r>
              <a:rPr lang="en-US" altLang="en-US" sz="2000" dirty="0" smtClean="0">
                <a:solidFill>
                  <a:schemeClr val="bg1"/>
                </a:solidFill>
              </a:rPr>
              <a:t>870 unique observations with 36 categories. </a:t>
            </a:r>
            <a:r>
              <a:rPr lang="en-US" altLang="en-US" sz="2000" dirty="0">
                <a:solidFill>
                  <a:schemeClr val="bg1"/>
                </a:solidFill>
              </a:rPr>
              <a:t>An exploratory data analysis was performed to find the </a:t>
            </a:r>
            <a:r>
              <a:rPr lang="en-US" altLang="en-US" sz="2000" dirty="0" smtClean="0">
                <a:solidFill>
                  <a:schemeClr val="bg1"/>
                </a:solidFill>
              </a:rPr>
              <a:t>top contributing factors to attrition and visual the attrition data 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91370-E386-4344-865A-4AA6DD89F728}"/>
              </a:ext>
            </a:extLst>
          </p:cNvPr>
          <p:cNvSpPr txBox="1"/>
          <p:nvPr/>
        </p:nvSpPr>
        <p:spPr>
          <a:xfrm>
            <a:off x="2330400" y="1280400"/>
            <a:ext cx="5359200" cy="375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Case Study 2.csv </a:t>
            </a:r>
            <a:r>
              <a:rPr lang="en-US" dirty="0"/>
              <a:t>Sample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12" y="2340549"/>
            <a:ext cx="5124176" cy="16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3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55110" y="1449649"/>
            <a:ext cx="11188589" cy="282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55110" y="1936845"/>
            <a:ext cx="11188589" cy="832482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Exploring the employee data set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448" y="2691830"/>
            <a:ext cx="6500513" cy="40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6" y="1182046"/>
            <a:ext cx="2350237" cy="6787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Job Satisfaction By Gender</a:t>
            </a:r>
            <a:endParaRPr lang="en-US" dirty="0"/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85406" y="1491449"/>
            <a:ext cx="3661994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32% of men high satisfied with their jobs, while 21% are highly unsatisfied.</a:t>
            </a: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30% of women are highly satisfied with their jobs, while 20% are highly unsatisfied.</a:t>
            </a: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Both genders are about equal in every job satisfaction level.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Analysis</a:t>
            </a:r>
          </a:p>
        </p:txBody>
      </p:sp>
      <p:grpSp>
        <p:nvGrpSpPr>
          <p:cNvPr id="23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1031999"/>
            <a:ext cx="3409517" cy="211015"/>
            <a:chOff x="8187070" y="1740886"/>
            <a:chExt cx="3409517" cy="21101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370" y="1860781"/>
            <a:ext cx="5368474" cy="382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46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6" y="1182046"/>
            <a:ext cx="2350237" cy="6787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Attrition By Overtime &amp; Job Role</a:t>
            </a:r>
            <a:endParaRPr lang="en-US" dirty="0"/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185406" y="1491449"/>
            <a:ext cx="3661994" cy="33701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57% of employees that do overtime have a higher attrition rate.</a:t>
            </a: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24% of employees that do not do overtime show attrition issues.</a:t>
            </a: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Sales representatives have a 45% attrition rate.</a:t>
            </a: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Management roles have about a 20% attrition rate each.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Analysis</a:t>
            </a:r>
          </a:p>
        </p:txBody>
      </p:sp>
      <p:grpSp>
        <p:nvGrpSpPr>
          <p:cNvPr id="23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94803" y="1031999"/>
            <a:ext cx="3409517" cy="211015"/>
            <a:chOff x="8187070" y="1740886"/>
            <a:chExt cx="3409517" cy="21101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533" y="720683"/>
            <a:ext cx="4580557" cy="32068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512" y="3927506"/>
            <a:ext cx="3798597" cy="27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29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6" y="1182046"/>
            <a:ext cx="2350237" cy="6787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Job Role By Overtime</a:t>
            </a:r>
            <a:endParaRPr lang="en-US" dirty="0"/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099705" y="3390241"/>
            <a:ext cx="366199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Sales representatives and research scientists are 72% of the population that does overtime.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099705" y="2510904"/>
            <a:ext cx="358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Analysis</a:t>
            </a:r>
          </a:p>
        </p:txBody>
      </p:sp>
      <p:grpSp>
        <p:nvGrpSpPr>
          <p:cNvPr id="23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09102" y="2930791"/>
            <a:ext cx="3409517" cy="211015"/>
            <a:chOff x="8187070" y="1740886"/>
            <a:chExt cx="3409517" cy="21101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81" r="5362"/>
          <a:stretch/>
        </p:blipFill>
        <p:spPr>
          <a:xfrm>
            <a:off x="2311685" y="1521413"/>
            <a:ext cx="5394098" cy="39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5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F3F9-29F3-4C46-9AAD-D38CC902B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6" y="1182046"/>
            <a:ext cx="2350237" cy="6787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Attrition By Age &amp; Monthly Income</a:t>
            </a:r>
            <a:endParaRPr lang="en-US" dirty="0"/>
          </a:p>
        </p:txBody>
      </p:sp>
      <p:sp>
        <p:nvSpPr>
          <p:cNvPr id="11" name="TextBox 3rd Floor" descr="3rd FLOOR: &#10;Natural stone complements the surrounding environment">
            <a:extLst>
              <a:ext uri="{FF2B5EF4-FFF2-40B4-BE49-F238E27FC236}">
                <a16:creationId xmlns:a16="http://schemas.microsoft.com/office/drawing/2014/main" id="{DF3D9004-3108-482D-A0C9-45B09A3C0ADA}"/>
              </a:ext>
            </a:extLst>
          </p:cNvPr>
          <p:cNvSpPr txBox="1"/>
          <p:nvPr/>
        </p:nvSpPr>
        <p:spPr>
          <a:xfrm>
            <a:off x="8236777" y="3348395"/>
            <a:ext cx="3661994" cy="15542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Employees ages 25 to 35 have a higher attrition rate.</a:t>
            </a:r>
          </a:p>
          <a:p>
            <a:pPr marL="285750" indent="-285750" algn="ctr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Employees making around $2,500 monthly have a higher attrition rate.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236777" y="2469058"/>
            <a:ext cx="358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Analysis</a:t>
            </a:r>
          </a:p>
        </p:txBody>
      </p:sp>
      <p:grpSp>
        <p:nvGrpSpPr>
          <p:cNvPr id="23" name="Top Line">
            <a:extLst>
              <a:ext uri="{FF2B5EF4-FFF2-40B4-BE49-F238E27FC236}">
                <a16:creationId xmlns:a16="http://schemas.microsoft.com/office/drawing/2014/main" id="{FB1B11DA-942A-4603-8BDC-C4EDC7755B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6174" y="2888945"/>
            <a:ext cx="3409517" cy="211015"/>
            <a:chOff x="8187070" y="1740886"/>
            <a:chExt cx="3409517" cy="21101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38A118-796E-4E86-AC24-B4E4D435A0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ine and dot 25">
              <a:extLst>
                <a:ext uri="{FF2B5EF4-FFF2-40B4-BE49-F238E27FC236}">
                  <a16:creationId xmlns:a16="http://schemas.microsoft.com/office/drawing/2014/main" id="{1E606FEE-30BB-4291-818C-0E727A7F58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43" y="14867"/>
            <a:ext cx="5253371" cy="3691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456" y="3638721"/>
            <a:ext cx="4833258" cy="32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89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55110" y="1441485"/>
            <a:ext cx="11188589" cy="282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55110" y="1936845"/>
            <a:ext cx="11188589" cy="832482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Using models to predict attrition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515" y="2769327"/>
            <a:ext cx="5401524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0B4D-566D-4845-B681-CFC0DE4B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 Using Naïve Bayes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4249D-5306-410B-9C06-2B6EC6A4E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endParaRPr lang="en-US" dirty="0">
              <a:latin typeface="Century Gothic"/>
            </a:endParaRPr>
          </a:p>
          <a:p>
            <a:pPr marL="285750" indent="-285750">
              <a:buChar char="•"/>
            </a:pPr>
            <a:endParaRPr lang="en-US" dirty="0">
              <a:latin typeface="Century Gothic"/>
            </a:endParaRPr>
          </a:p>
          <a:p>
            <a:pPr marL="285750" indent="-285750">
              <a:buChar char="•"/>
            </a:pPr>
            <a:r>
              <a:rPr lang="en-US" dirty="0" smtClean="0">
                <a:latin typeface="Century Gothic"/>
              </a:rPr>
              <a:t>86.97% Accuracy</a:t>
            </a:r>
          </a:p>
          <a:p>
            <a:pPr marL="285750" indent="-285750">
              <a:buChar char="•"/>
            </a:pPr>
            <a:r>
              <a:rPr lang="en-US" dirty="0" smtClean="0">
                <a:latin typeface="Century Gothic"/>
              </a:rPr>
              <a:t>67.75% Sensitivity</a:t>
            </a:r>
          </a:p>
          <a:p>
            <a:pPr marL="285750" indent="-285750">
              <a:buChar char="•"/>
            </a:pPr>
            <a:r>
              <a:rPr lang="en-US" dirty="0" smtClean="0">
                <a:latin typeface="Century Gothic"/>
              </a:rPr>
              <a:t>90.18% Specificity</a:t>
            </a: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Char char="•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0" name="TextBox 3rd Floor">
            <a:extLst>
              <a:ext uri="{FF2B5EF4-FFF2-40B4-BE49-F238E27FC236}">
                <a16:creationId xmlns:a16="http://schemas.microsoft.com/office/drawing/2014/main" id="{0FAAB109-C81C-4FAA-AE05-34053E9A4C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6379464" y="182880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Floor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146063"/>
                  </p:ext>
                </p:extLst>
              </p:nvPr>
            </p:nvGraphicFramePr>
            <p:xfrm>
              <a:off x="-7415784" y="2294964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3rd Floor Top">
                <a:extLst>
                  <a:ext uri="{FF2B5EF4-FFF2-40B4-BE49-F238E27FC236}">
                    <a16:creationId xmlns:a16="http://schemas.microsoft.com/office/drawing/2014/main" id="{1AC42AED-F370-4130-933E-5874619B3AB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415784" y="2294964"/>
                <a:ext cx="3030175" cy="404658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501" t="2384" r="54876" b="6097"/>
          <a:stretch/>
        </p:blipFill>
        <p:spPr>
          <a:xfrm>
            <a:off x="1395112" y="1530967"/>
            <a:ext cx="4216691" cy="50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3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4_Fabrikam Residences - The ultimate in modern living_AAS_v3" id="{4F10FA21-956F-4FAE-8916-12C2ED7CE466}" vid="{F00D84C3-6871-479E-9584-F321DC8849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17EFA7-599D-4AEF-B86F-A6380F036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CCDF56-E17E-440D-90F0-BE107B5CD7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4B281B-84D7-4FF9-8060-83D86B79551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506</Words>
  <Application>Microsoft Office PowerPoint</Application>
  <PresentationFormat>Widescreen</PresentationFormat>
  <Paragraphs>71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</vt:lpstr>
      <vt:lpstr>Rosario Theme</vt:lpstr>
      <vt:lpstr>DDSAnalytics PRESENTS:  FRITO LAYS ATTRITION ANALYSIS</vt:lpstr>
      <vt:lpstr>Discovery</vt:lpstr>
      <vt:lpstr>EXPLORATORY DATA ANALYSIS</vt:lpstr>
      <vt:lpstr>Job Satisfaction By Gender</vt:lpstr>
      <vt:lpstr>Attrition By Overtime &amp; Job Role</vt:lpstr>
      <vt:lpstr>Job Role By Overtime</vt:lpstr>
      <vt:lpstr>Attrition By Age &amp; Monthly Income</vt:lpstr>
      <vt:lpstr>Modeling</vt:lpstr>
      <vt:lpstr>Modeling Using Naïve Bayes</vt:lpstr>
      <vt:lpstr>Determining Attrition Factors &amp; RMSE of Monthly Income</vt:lpstr>
      <vt:lpstr>Summary</vt:lpstr>
      <vt:lpstr>DDSAnalytics Presents ‘Stay Frito Lay 2021’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BUDWEISER PRESENTS:  THE ULTIMATE IN MODERN BEERS</dc:title>
  <dc:creator/>
  <cp:lastModifiedBy/>
  <cp:revision>477</cp:revision>
  <dcterms:created xsi:type="dcterms:W3CDTF">2021-02-22T22:08:03Z</dcterms:created>
  <dcterms:modified xsi:type="dcterms:W3CDTF">2021-04-19T04:31:31Z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